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10287000" cx="18288000"/>
  <p:notesSz cx="6858000" cy="9144000"/>
  <p:embeddedFontLs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nrealengine.com/en-US/blog/unreal-engine-4-18-released" TargetMode="External"/><Relationship Id="rId3" Type="http://schemas.openxmlformats.org/officeDocument/2006/relationships/hyperlink" Target="https://www.unrealengine.com/en-US/blog/unreal-engine-4-18-released" TargetMode="External"/><Relationship Id="rId4" Type="http://schemas.openxmlformats.org/officeDocument/2006/relationships/hyperlink" Target="https://blog.codinghorror.com/there-aint-no-such-thing-as-plain-text/" TargetMode="External"/><Relationship Id="rId5" Type="http://schemas.openxmlformats.org/officeDocument/2006/relationships/hyperlink" Target="https://blog.codinghorror.com/there-aint-no-such-thing-as-plain-text/" TargetMode="External"/><Relationship Id="rId6" Type="http://schemas.openxmlformats.org/officeDocument/2006/relationships/hyperlink" Target="https://www.youtube.com/watch?v=UHS-aenkPPg" TargetMode="External"/><Relationship Id="rId7" Type="http://schemas.openxmlformats.org/officeDocument/2006/relationships/hyperlink" Target="https://www.youtube.com/watch?v=UHS-aenkPPg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5db699cafb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5db699cafb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b6c0e68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b6c0e68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b6c0e68b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b6c0e68b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b6c0e68b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b6c0e68b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b6c0e68b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b6c0e68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b6c0e68b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b6c0e68b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b6c0e68b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b6c0e68b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db6c0e68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db6c0e68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b6c0e68b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db6c0e68b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f3e37c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f3e37c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534e58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534e58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5db6c0e68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5db6c0e6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ef3e37cd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ef3e37cd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-j for jobs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Crazy but fun on Mac and Windows!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f3e37cd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f3e37cd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b6c0e68b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b6c0e68b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progress bar format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f3e37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f3e37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5f2cc1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e5f2cc1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e534e58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e534e58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VS Code like a buffet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https://www.unrealengine.com/en-US/blog/unreal-engine-4-18-released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https://blog.codinghorror.com/there-aint-no-such-thing-as-plain-text/</a:t>
            </a:r>
            <a:endParaRPr u="sng">
              <a:solidFill>
                <a:schemeClr val="hlink"/>
              </a:solidFill>
              <a:hlinkClick r:id="rId5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https://www.youtube.com/watch?v=UHS-aenkPPg</a:t>
            </a:r>
            <a:endParaRPr u="sng">
              <a:solidFill>
                <a:schemeClr val="hlink"/>
              </a:solidFill>
              <a:hlinkClick r:id="rId7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5f2cc15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5f2cc15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5f2cc15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5f2cc15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5f2cc1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5f2cc1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e65301d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e65301d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db6c0e68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db6c0e68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db6c0e68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db6c0e68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db6c0e68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db6c0e68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b6c0e68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b6c0e68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b6c0e6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db6c0e6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b6c0e68b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b6c0e68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b6c0e68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b6c0e68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 flipH="1">
            <a:off x="0" y="0"/>
            <a:ext cx="18288000" cy="1353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" name="Google Shape;8;p2"/>
          <p:cNvSpPr/>
          <p:nvPr/>
        </p:nvSpPr>
        <p:spPr>
          <a:xfrm>
            <a:off x="0" y="3607250"/>
            <a:ext cx="18288000" cy="1980000"/>
          </a:xfrm>
          <a:prstGeom prst="rect">
            <a:avLst/>
          </a:prstGeom>
          <a:solidFill>
            <a:srgbClr val="FFFFFF">
              <a:alpha val="73460"/>
            </a:srgbClr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16209200" y="100181"/>
            <a:ext cx="18150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E8E8E8"/>
              </a:buClr>
              <a:buFont typeface="Helvetica Neue"/>
              <a:buNone/>
            </a:pPr>
            <a:r>
              <a:rPr lang="en-GB" sz="1000"/>
              <a:t>z</a:t>
            </a:r>
            <a:endParaRPr sz="1000"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Font typeface="Helvetica Neue"/>
              <a:buNone/>
              <a:defRPr b="1" i="0" sz="7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78766" y="-319749"/>
            <a:ext cx="6296229" cy="1901025"/>
            <a:chOff x="-196975" y="-143075"/>
            <a:chExt cx="6432600" cy="1942200"/>
          </a:xfrm>
        </p:grpSpPr>
        <p:sp>
          <p:nvSpPr>
            <p:cNvPr id="12" name="Google Shape;12;p2"/>
            <p:cNvSpPr/>
            <p:nvPr/>
          </p:nvSpPr>
          <p:spPr>
            <a:xfrm>
              <a:off x="-196975" y="-143075"/>
              <a:ext cx="6432600" cy="19422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91450" lIns="91450" spcFirstLastPara="1" rIns="91450" wrap="square" tIns="914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" name="Google Shape;13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7818" y="354257"/>
              <a:ext cx="5743125" cy="1240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2"/>
          <p:cNvSpPr txBox="1"/>
          <p:nvPr/>
        </p:nvSpPr>
        <p:spPr>
          <a:xfrm>
            <a:off x="7679250" y="175225"/>
            <a:ext cx="2929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spcFirstLastPara="1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Unreal 4.22</a:t>
            </a:r>
            <a:endParaRPr sz="2400">
              <a:solidFill>
                <a:srgbClr val="00FF00"/>
              </a:solidFill>
              <a:highlight>
                <a:srgbClr val="FF00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" name="Google Shape;15;p2"/>
          <p:cNvGrpSpPr/>
          <p:nvPr/>
        </p:nvGrpSpPr>
        <p:grpSpPr>
          <a:xfrm>
            <a:off x="9" y="7332610"/>
            <a:ext cx="3052439" cy="2954400"/>
            <a:chOff x="9144009" y="7335085"/>
            <a:chExt cx="3052439" cy="2954400"/>
          </a:xfrm>
        </p:grpSpPr>
        <p:sp>
          <p:nvSpPr>
            <p:cNvPr id="16" name="Google Shape;16;p2"/>
            <p:cNvSpPr/>
            <p:nvPr/>
          </p:nvSpPr>
          <p:spPr>
            <a:xfrm>
              <a:off x="9144009" y="7335085"/>
              <a:ext cx="3052200" cy="2954400"/>
            </a:xfrm>
            <a:prstGeom prst="rect">
              <a:avLst/>
            </a:prstGeom>
            <a:solidFill>
              <a:srgbClr val="FFFFFF">
                <a:alpha val="73330"/>
              </a:srgbClr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/>
            </a:p>
          </p:txBody>
        </p:sp>
        <p:pic>
          <p:nvPicPr>
            <p:cNvPr id="17" name="Google Shape;17;p2"/>
            <p:cNvPicPr preferRelativeResize="0"/>
            <p:nvPr/>
          </p:nvPicPr>
          <p:blipFill rotWithShape="1">
            <a:blip r:embed="rId3">
              <a:alphaModFix/>
            </a:blip>
            <a:srcRect b="1302" l="0" r="0" t="0"/>
            <a:stretch/>
          </p:blipFill>
          <p:spPr>
            <a:xfrm>
              <a:off x="9443488" y="7601500"/>
              <a:ext cx="2453477" cy="2421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47113" y="9540138"/>
              <a:ext cx="749335" cy="749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Slide">
  <p:cSld name="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71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b="0" i="0" sz="5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3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3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33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33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33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3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9801213"/>
            <a:ext cx="1828800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587099" y="9291150"/>
            <a:ext cx="17113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Live Google Slides at </a:t>
            </a:r>
            <a:r>
              <a:rPr i="1" lang="en-GB"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https://gdev.tv/uc2slides</a:t>
            </a:r>
            <a:endParaRPr i="1" sz="2400">
              <a:solidFill>
                <a:srgbClr val="00FF00"/>
              </a:solidFill>
              <a:highlight>
                <a:srgbClr val="FF00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llenge">
  <p:cSld name="Slid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>
              <a:alpha val="84710"/>
            </a:srgbClr>
          </a:solidFill>
          <a:ln>
            <a:noFill/>
          </a:ln>
        </p:spPr>
        <p:txBody>
          <a:bodyPr anchorCtr="0" anchor="ctr" bIns="53550" lIns="53550" spcFirstLastPara="1" rIns="53550" wrap="square" tIns="53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1778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3556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508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6858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8636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0414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1938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3716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Helvetica Neue"/>
              <a:buNone/>
              <a:defRPr b="1" i="0" sz="7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571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Char char="●"/>
              <a:defRPr b="0" i="0" sz="5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33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33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33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33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33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33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○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33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■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" name="Google Shape;30;p4"/>
          <p:cNvSpPr/>
          <p:nvPr/>
        </p:nvSpPr>
        <p:spPr>
          <a:xfrm>
            <a:off x="0" y="0"/>
            <a:ext cx="18288000" cy="9936600"/>
          </a:xfrm>
          <a:prstGeom prst="frame">
            <a:avLst>
              <a:gd fmla="val 3618" name="adj1"/>
            </a:avLst>
          </a:prstGeom>
          <a:solidFill>
            <a:srgbClr val="17AA1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" name="Google Shape;31;p4"/>
          <p:cNvSpPr/>
          <p:nvPr/>
        </p:nvSpPr>
        <p:spPr>
          <a:xfrm>
            <a:off x="16381565" y="8029435"/>
            <a:ext cx="3157200" cy="3157200"/>
          </a:xfrm>
          <a:prstGeom prst="pie">
            <a:avLst>
              <a:gd fmla="val 10778385" name="adj1"/>
              <a:gd fmla="val 16177414" name="adj2"/>
            </a:avLst>
          </a:prstGeom>
          <a:solidFill>
            <a:srgbClr val="17AA1C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ile:Controls pause.svg - Wikimedia Commons"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869648" y="8455723"/>
            <a:ext cx="1052625" cy="10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01213"/>
            <a:ext cx="1828800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951861" y="9764613"/>
            <a:ext cx="3708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3550" lIns="53550" spcFirstLastPara="1" rIns="53550" wrap="square" tIns="535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 The GameDev.tv Community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0500" y="2476494"/>
            <a:ext cx="916305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983200" cy="902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898643" cy="998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650"/>
            <a:ext cx="18288003" cy="1019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VS Community 2019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Get VS Community 2019 installed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Help each other in the community.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Prerequisites On MacOS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Unreal Development Environment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075" y="2522025"/>
            <a:ext cx="12018425" cy="64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XCode &amp; Epic Games Launcher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Get Xcode installing from the App Store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Agree to terms and conditions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If slow broadband let it finish, else continue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Also get Epic Games Launcher installing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Will use it soon to get Unreal downloading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Help each other in the community.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Unreal From Source (Linux)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Have 70 GB+ Free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650" y="2011200"/>
            <a:ext cx="11456751" cy="77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Meet The Team</a:t>
            </a: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453" y="2529656"/>
            <a:ext cx="2009179" cy="200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454" y="7248867"/>
            <a:ext cx="2009181" cy="200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6456" y="4895974"/>
            <a:ext cx="2009180" cy="200918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/>
          <p:nvPr/>
        </p:nvSpPr>
        <p:spPr>
          <a:xfrm>
            <a:off x="3883336" y="2529656"/>
            <a:ext cx="127212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5725" lIns="85725" spcFirstLastPara="1" rIns="85725" wrap="square" tIns="8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Ben Tristem - GameDev.tv CEO</a:t>
            </a:r>
            <a:endParaRPr b="1"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Originally designed the course in 2015.</a:t>
            </a:r>
            <a:endParaRPr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3883336" y="7248867"/>
            <a:ext cx="127212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5725" lIns="85725" spcFirstLastPara="1" rIns="85725" wrap="square" tIns="8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Mike Bridges - Senior Founding Instructor</a:t>
            </a:r>
            <a:endParaRPr b="1"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known for his Blender courses.</a:t>
            </a:r>
            <a:endParaRPr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3883336" y="5023160"/>
            <a:ext cx="12721200" cy="20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85725" lIns="85725" spcFirstLastPara="1" rIns="85725" wrap="square" tIns="8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Gavin "TeslaDev" Milroy - Partner Instructor</a:t>
            </a:r>
            <a:endParaRPr b="1"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Briefly with GameDev.tv in 2019.</a:t>
            </a:r>
            <a:endParaRPr sz="34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Unreal From Source</a:t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Download Unreal source from GitHub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Run ./Setup.sh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Run ./GenerateProjectFiles.sh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make UnrealEngine (will take hours)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Write-down start time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Share machine specs &amp; build-time in forum.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sudo apt install g++ git make -y</a:t>
            </a:r>
            <a:endParaRPr sz="36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git clone --single-branch -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-branch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4.22 https://github.com/EpicGames/UnrealEngine.git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Create GitHub "Personal Access Token" with "repo" access (or use SSH)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cd UnrealEngine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./Setup.sh </a:t>
            </a:r>
            <a:r>
              <a:rPr lang="en-GB" sz="3600"/>
              <a:t>(register Unreal file types when asked)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./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GenerateProjectFiles.sh </a:t>
            </a:r>
            <a:r>
              <a:rPr lang="en-GB" sz="3600">
                <a:solidFill>
                  <a:schemeClr val="lt1"/>
                </a:solidFill>
              </a:rPr>
              <a:t>(much faster)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make </a:t>
            </a:r>
            <a:r>
              <a:rPr lang="en-GB" sz="3600">
                <a:solidFill>
                  <a:schemeClr val="lt1"/>
                </a:solidFill>
              </a:rPr>
              <a:t>will take some time</a:t>
            </a:r>
            <a:r>
              <a:rPr lang="en-GB" sz="3600">
                <a:solidFill>
                  <a:schemeClr val="lt1"/>
                </a:solidFill>
              </a:rPr>
              <a:t> (add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-j x </a:t>
            </a:r>
            <a:r>
              <a:rPr lang="en-GB" sz="3600">
                <a:solidFill>
                  <a:schemeClr val="lt1"/>
                </a:solidFill>
              </a:rPr>
              <a:t>to set x jobs). Have 100GB+ free.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cd Engine/Binaries/Linux/</a:t>
            </a:r>
            <a:r>
              <a:rPr lang="en-GB" sz="3600">
                <a:solidFill>
                  <a:schemeClr val="lt1"/>
                </a:solidFill>
              </a:rPr>
              <a:t> then run 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./UE4Editor </a:t>
            </a:r>
            <a:r>
              <a:rPr lang="en-GB" sz="3600">
                <a:solidFill>
                  <a:schemeClr val="lt1"/>
                </a:solidFill>
              </a:rPr>
              <a:t>Celebrate!</a:t>
            </a:r>
            <a:endParaRPr sz="3600">
              <a:solidFill>
                <a:schemeClr val="lt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>
                <a:solidFill>
                  <a:schemeClr val="lt1"/>
                </a:solidFill>
              </a:rPr>
              <a:t>Vulkan warning? Update or </a:t>
            </a:r>
            <a:r>
              <a:rPr lang="en-GB" sz="36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./UE4Editor -opengl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GB" sz="3600"/>
              <a:t>Write-down start time &amp; share build-time &amp; specs with community!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Unreal Engine 4.22 (Mac &amp; PC)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Start Unreal 4.22 Downloading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Linux users can skip this video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the Epic Games Launcher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Download Unreal Engine 4.22.X (X doesn’t matter)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Carry-on with the course during download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Can resume following restart if required.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Are YOU Taking This Course?</a:t>
            </a:r>
            <a:endParaRPr/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Share your hopes with your peers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Why did you buy the course?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What do you hope to build / learn / create?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This isn’t going to be easy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What’s going to keep you going?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Also Install Visual Studio Code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Also Install VS Code?</a:t>
            </a:r>
            <a:endParaRPr/>
          </a:p>
        </p:txBody>
      </p:sp>
      <p:sp>
        <p:nvSpPr>
          <p:cNvPr id="183" name="Google Shape;183;p3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Fast, Free and Familiar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Supported in Unreal since 4.18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The same on Windows, MacOS &amp; Linux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About 10x smaller to download</a:t>
            </a:r>
            <a:endParaRPr/>
          </a:p>
          <a:p>
            <a:pPr indent="-533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/>
              <a:t>Please use the same drive as VS Community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Can extend to our needs later.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VS Code</a:t>
            </a:r>
            <a:endParaRPr/>
          </a:p>
        </p:txBody>
      </p:sp>
      <p:sp>
        <p:nvSpPr>
          <p:cNvPr id="189" name="Google Shape;189;p3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Get VS Code installed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Add the Microsoft C/C++ extension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Watch-on for tips &amp; testing.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VS Code Survival Tips</a:t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860025" y="2138076"/>
            <a:ext cx="16644000" cy="6461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Preferences: Color Theme from cog or...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View &gt; Command Palette to access anything</a:t>
            </a:r>
            <a:endParaRPr>
              <a:solidFill>
                <a:schemeClr val="lt1"/>
              </a:solidFill>
            </a:endParaRPr>
          </a:p>
          <a:p>
            <a:pPr indent="-571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Tick File &gt; AutoSave to save your sanity</a:t>
            </a:r>
            <a:endParaRPr>
              <a:solidFill>
                <a:schemeClr val="lt1"/>
              </a:solidFill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Compiling code is separate to running it</a:t>
            </a:r>
            <a:endParaRPr>
              <a:solidFill>
                <a:schemeClr val="lt1"/>
              </a:solidFill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VS Community or Xcode optional alternative.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VS Code Setup on MacOS</a:t>
            </a:r>
            <a:endParaRPr/>
          </a:p>
        </p:txBody>
      </p:sp>
      <p:sp>
        <p:nvSpPr>
          <p:cNvPr id="201" name="Google Shape;201;p33"/>
          <p:cNvSpPr txBox="1"/>
          <p:nvPr>
            <p:ph idx="1" type="body"/>
          </p:nvPr>
        </p:nvSpPr>
        <p:spPr>
          <a:xfrm>
            <a:off x="860025" y="2138072"/>
            <a:ext cx="16644000" cy="50691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GB"/>
              <a:t>For compiler to work on MacOS you’ll need to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Launch VS Code from your terminal with </a:t>
            </a: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endParaRPr b="1">
              <a:solidFill>
                <a:schemeClr val="lt1"/>
              </a:solidFill>
            </a:endParaRPr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Char char="●"/>
            </a:pPr>
            <a:r>
              <a:rPr lang="en-GB">
                <a:solidFill>
                  <a:schemeClr val="lt1"/>
                </a:solidFill>
              </a:rPr>
              <a:t>Make that possible like this...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950" y="7052425"/>
            <a:ext cx="13148100" cy="212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Wrap-up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The Most From The Course</a:t>
            </a:r>
            <a:endParaRPr/>
          </a:p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Do all the challenges when you see them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Visit the Google Slides at </a:t>
            </a:r>
            <a:r>
              <a:rPr lang="en-GB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gdev.tv/uc2slides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Become</a:t>
            </a:r>
            <a:r>
              <a:rPr lang="en-GB"/>
              <a:t> </a:t>
            </a:r>
            <a:r>
              <a:rPr lang="en-GB"/>
              <a:t>an active community member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Become a problem solver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Stay positive &amp; work hard.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Are NOT Alone</a:t>
            </a:r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 have a world-class community forum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You can Talk, Show or Ask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Use code formatting in the forum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Include screenshot(s)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For instant help there’s Discord chat server.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At Least One Community</a:t>
            </a:r>
            <a:endParaRPr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Community forum site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Discord live chat server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Unreal Facebook Group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Our Twitch channel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Our YouTube channel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GameDev.tv on Twitter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All links in lecture resources.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How To Ask Good Questions</a:t>
            </a:r>
            <a:endParaRPr/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Paste exact error text into Google first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If you still need help, include error with code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Make the problem reproducible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Short as possible, long as necessary</a:t>
            </a:r>
            <a:endParaRPr/>
          </a:p>
          <a:p>
            <a:pPr indent="-571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Answer other people’s questions.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462550" y="3977450"/>
            <a:ext cx="17077200" cy="1239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Compilers &amp; VS Community 2019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Compiler?</a:t>
            </a:r>
            <a:endParaRPr/>
          </a:p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60028" y="2138064"/>
            <a:ext cx="16644000" cy="7197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We want to speak "English"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AKA a "high level language"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The computer wants binary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Text gets converted to binary</a:t>
            </a:r>
            <a:endParaRPr/>
          </a:p>
          <a:p>
            <a:pPr indent="-571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400"/>
              <a:buChar char="●"/>
            </a:pPr>
            <a:r>
              <a:rPr lang="en-GB"/>
              <a:t>This is called compilation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5425" y="1788100"/>
            <a:ext cx="5848600" cy="67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60028" y="534094"/>
            <a:ext cx="16644000" cy="125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Unreal Development Environment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075" y="2522025"/>
            <a:ext cx="12018425" cy="64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